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81" r:id="rId4"/>
    <p:sldId id="260" r:id="rId5"/>
    <p:sldId id="261" r:id="rId6"/>
    <p:sldId id="267" r:id="rId7"/>
    <p:sldId id="269" r:id="rId8"/>
    <p:sldId id="265" r:id="rId9"/>
    <p:sldId id="282" r:id="rId10"/>
    <p:sldId id="276" r:id="rId11"/>
    <p:sldId id="273" r:id="rId12"/>
    <p:sldId id="271" r:id="rId13"/>
    <p:sldId id="274" r:id="rId14"/>
    <p:sldId id="277" r:id="rId15"/>
    <p:sldId id="278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EKU-FRAINIER Sharon" initials="SO-F" lastIdx="1" clrIdx="0">
    <p:extLst>
      <p:ext uri="{19B8F6BF-5375-455C-9EA6-DF929625EA0E}">
        <p15:presenceInfo xmlns:p15="http://schemas.microsoft.com/office/powerpoint/2012/main" userId="OSEKU-FRAINIER Sharon" providerId="None"/>
      </p:ext>
    </p:extLst>
  </p:cmAuthor>
  <p:cmAuthor id="2" name="立田 理一郎" initials="t" lastIdx="14" clrIdx="1">
    <p:extLst>
      <p:ext uri="{19B8F6BF-5375-455C-9EA6-DF929625EA0E}">
        <p15:presenceInfo xmlns:p15="http://schemas.microsoft.com/office/powerpoint/2012/main" userId="立田 理一郎" providerId="None"/>
      </p:ext>
    </p:extLst>
  </p:cmAuthor>
  <p:cmAuthor id="3" name="市川 智子" initials="t" lastIdx="1" clrIdx="2">
    <p:extLst>
      <p:ext uri="{19B8F6BF-5375-455C-9EA6-DF929625EA0E}">
        <p15:presenceInfo xmlns:p15="http://schemas.microsoft.com/office/powerpoint/2012/main" userId="市川 智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65138" autoAdjust="0"/>
  </p:normalViewPr>
  <p:slideViewPr>
    <p:cSldViewPr snapToGrid="0" snapToObjects="1">
      <p:cViewPr varScale="1">
        <p:scale>
          <a:sx n="64" d="100"/>
          <a:sy n="64" d="100"/>
        </p:scale>
        <p:origin x="16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FCD5E5-4701-8B47-BF41-309F36B9E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320D6B-828E-E544-AEDB-67179A855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AA2D-19F2-7D4F-8A0A-8EB96FED349E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876B33-7F44-5649-96C6-F0758B054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6DB643-AD6E-404C-B3FB-32C24806C7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7813E-2C9A-6748-8FC9-451A001B40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0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D85C-1B4F-8743-8259-7A04DF24BEEA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CCB1F-A855-204A-9BE6-34051DDAED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9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49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CCB1F-A855-204A-9BE6-34051DDAED2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00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5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45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81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6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5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CCB1F-A855-204A-9BE6-34051DDAED2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9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7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244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04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547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99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930" y="6356351"/>
            <a:ext cx="2057400" cy="365125"/>
          </a:xfrm>
        </p:spPr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A8B864-2201-6445-B52C-469E64AE3018}"/>
              </a:ext>
            </a:extLst>
          </p:cNvPr>
          <p:cNvSpPr txBox="1"/>
          <p:nvPr userDrawn="1"/>
        </p:nvSpPr>
        <p:spPr>
          <a:xfrm>
            <a:off x="7691120" y="111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138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37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123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74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63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80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77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54D773-EB1D-5F46-AEDD-7786B49D6466}"/>
              </a:ext>
            </a:extLst>
          </p:cNvPr>
          <p:cNvSpPr/>
          <p:nvPr userDrawn="1"/>
        </p:nvSpPr>
        <p:spPr>
          <a:xfrm>
            <a:off x="0" y="951"/>
            <a:ext cx="7886700" cy="128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315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334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D36F9040-000A-A441-BB32-ABC0A2CB7194}" type="slidenum">
              <a:rPr lang="en-CH" smtClean="0"/>
              <a:pPr algn="l"/>
              <a:t>‹#›</a:t>
            </a:fld>
            <a:endParaRPr lang="en-CH"/>
          </a:p>
        </p:txBody>
      </p:sp>
      <p:pic>
        <p:nvPicPr>
          <p:cNvPr id="8" name="Image 7" descr="Une image contenant bleu, très coloré, oiseau, eau&#10;&#10;Description générée automatiquement">
            <a:extLst>
              <a:ext uri="{FF2B5EF4-FFF2-40B4-BE49-F238E27FC236}">
                <a16:creationId xmlns:a16="http://schemas.microsoft.com/office/drawing/2014/main" id="{1F2E2DE7-D1DA-A743-A1C7-17F465F3DD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62889" y="0"/>
            <a:ext cx="1281111" cy="1281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B1B3BF-AD16-364E-94D3-E6998A826A03}"/>
              </a:ext>
            </a:extLst>
          </p:cNvPr>
          <p:cNvSpPr/>
          <p:nvPr userDrawn="1"/>
        </p:nvSpPr>
        <p:spPr>
          <a:xfrm>
            <a:off x="0" y="0"/>
            <a:ext cx="121920" cy="12811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17861-D1FB-B244-A3FE-2B5283B883A4}"/>
              </a:ext>
            </a:extLst>
          </p:cNvPr>
          <p:cNvSpPr/>
          <p:nvPr userDrawn="1"/>
        </p:nvSpPr>
        <p:spPr>
          <a:xfrm>
            <a:off x="0" y="1281111"/>
            <a:ext cx="121920" cy="5575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9F6FF2B7-A6B2-8C4E-90D6-2D5CCA63ECB8}"/>
              </a:ext>
            </a:extLst>
          </p:cNvPr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7224079" y="1046481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z="12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sz="1200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CBA9B8D-4D3A-C249-873C-B24AE210C0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90424" y="6048563"/>
            <a:ext cx="1931656" cy="6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bleu, oiseau, très coloré&#10;&#10;Description générée automatiquement">
            <a:extLst>
              <a:ext uri="{FF2B5EF4-FFF2-40B4-BE49-F238E27FC236}">
                <a16:creationId xmlns:a16="http://schemas.microsoft.com/office/drawing/2014/main" id="{A2E5C625-B1AE-0E46-9322-DADC6FDB0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" y="0"/>
            <a:ext cx="9122911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5500AF-DC94-224B-8D8F-8A069191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25" y="5453207"/>
            <a:ext cx="3318553" cy="1170179"/>
          </a:xfrm>
          <a:prstGeom prst="rect">
            <a:avLst/>
          </a:prstGeom>
          <a:effectLst>
            <a:outerShdw blurRad="190500" algn="tl" rotWithShape="0">
              <a:prstClr val="black"/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CDF027-8C91-814F-A8B5-4E0B3E6CF494}"/>
              </a:ext>
            </a:extLst>
          </p:cNvPr>
          <p:cNvSpPr txBox="1">
            <a:spLocks/>
          </p:cNvSpPr>
          <p:nvPr/>
        </p:nvSpPr>
        <p:spPr>
          <a:xfrm>
            <a:off x="21089" y="1147599"/>
            <a:ext cx="9122911" cy="816429"/>
          </a:xfrm>
          <a:prstGeom prst="rect">
            <a:avLst/>
          </a:prstGeom>
          <a:effectLst>
            <a:outerShdw blurRad="520700" sx="119000" sy="119000" algn="tl" rotWithShape="0">
              <a:prstClr val="black">
                <a:alpha val="18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8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切り離せないもの</a:t>
            </a:r>
            <a:endParaRPr lang="en-CH" sz="8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9B112-A006-D54B-B8CF-9501098DBDFC}"/>
              </a:ext>
            </a:extLst>
          </p:cNvPr>
          <p:cNvSpPr txBox="1">
            <a:spLocks/>
          </p:cNvSpPr>
          <p:nvPr/>
        </p:nvSpPr>
        <p:spPr>
          <a:xfrm>
            <a:off x="2078829" y="1976919"/>
            <a:ext cx="5007429" cy="695832"/>
          </a:xfrm>
          <a:prstGeom prst="rect">
            <a:avLst/>
          </a:prstGeom>
          <a:effectLst>
            <a:outerShdw blurRad="203200" dist="762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5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水・湿地・生命</a:t>
            </a:r>
            <a:endParaRPr lang="en-CH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49B112-A006-D54B-B8CF-9501098DBDFC}"/>
              </a:ext>
            </a:extLst>
          </p:cNvPr>
          <p:cNvSpPr txBox="1">
            <a:spLocks/>
          </p:cNvSpPr>
          <p:nvPr/>
        </p:nvSpPr>
        <p:spPr>
          <a:xfrm>
            <a:off x="557048" y="4077700"/>
            <a:ext cx="7735613" cy="1419051"/>
          </a:xfrm>
          <a:prstGeom prst="rect">
            <a:avLst/>
          </a:prstGeom>
          <a:effectLst>
            <a:outerShdw blurRad="203200" dist="762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　世界湿地の日</a:t>
            </a:r>
            <a:endParaRPr lang="en-US" altLang="ja-JP" sz="4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年のテーマ：湿地と水</a:t>
            </a:r>
            <a:endParaRPr lang="en-US" altLang="ja-JP" sz="4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0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48A8-13E8-1248-B0CF-CF2AF42C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湿地の消失と地球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C70F-4295-7B4E-BA17-D6E81624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890"/>
            <a:ext cx="7886700" cy="492021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湿地の減少により、湿地に生息・生育する種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25%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が絶滅の危機に瀕しています。</a:t>
            </a:r>
            <a:endParaRPr lang="en-US" altLang="ja-JP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集中的な水インフラの開発で、淡水域では、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1970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2005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年の間に、生物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多様性が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減少しました。</a:t>
            </a:r>
            <a:endParaRPr lang="en-US" altLang="ja-JP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現在も、淡水域に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生息・生育する種の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33%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が、絶滅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の危機に直面しています。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ja-JP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気候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変動は湿地と水の危機を悪化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させます。</a:t>
            </a:r>
            <a:endParaRPr lang="en-CH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2050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に、乾燥地帯の再生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可能な地表水と地下水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が大幅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に減少すると予測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されています。また、乾燥地帯以外でも、生態系と人間にとって必要な水が不足し、脅威にさらされる地域が新たに出てきます。</a:t>
            </a: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CEC7C-08D6-7D4A-A3EA-0E91A993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5581">
            <a:off x="248552" y="5862833"/>
            <a:ext cx="1316522" cy="9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E460BA-630E-E444-886D-5A532400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738">
            <a:off x="190291" y="5644239"/>
            <a:ext cx="1955074" cy="1281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水の持続可能性のための湿地</a:t>
            </a:r>
            <a:endParaRPr lang="en-CH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8C94-3310-4E46-BFF8-E719807A9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5891"/>
            <a:ext cx="7886700" cy="4221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もし私たちが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湿地と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水についてより適切に評価し、統合的に管理すれば、十分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な水を手に入れることが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できます。</a:t>
            </a:r>
            <a:endParaRPr lang="en-US" altLang="ja-JP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sz="1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の破壊をやめ、再生を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始めましょう。</a:t>
            </a:r>
            <a:endParaRPr lang="en-GB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湿地の保全、再生、賢明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利用により、水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需要の増加を持続的に支える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ことができます。</a:t>
            </a: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統合的水資源管理を行いましょう。</a:t>
            </a:r>
            <a:endParaRPr lang="en-CH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生態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系の持続可能性を損なうことなく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、社会経済的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福祉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を最大限に、公正に提供できるよう、水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、土地、資源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を管理することが大切です。</a:t>
            </a:r>
            <a:endParaRPr lang="en-CH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CH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CH" sz="16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9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1F4D-8566-6645-ABC1-1E44A61D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0749"/>
            <a:ext cx="7886700" cy="1361737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の保全と賢明な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利用のために</a:t>
            </a:r>
            <a:endParaRPr lang="en-CH" sz="1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9E4A-134C-1647-A1EC-2FA23345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2" y="1487248"/>
            <a:ext cx="8180838" cy="5115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どのようなことができるでしょうか？</a:t>
            </a:r>
            <a:endParaRPr lang="en-GB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食品ロスを減らしましょう。毎年、農場から食卓まで含め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億トン発生している食品ロスを減らせば、琵琶湖の貯水量の９倍に相当する水を節約することができます。</a:t>
            </a:r>
            <a:endParaRPr lang="en-CH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農業では、食料生産に加え、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湿地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や生物多様性のための水の保全・管理にも取り組んでみましょう。</a:t>
            </a:r>
            <a:endParaRPr lang="en-CH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の使用量削減に取り組みましょう。産業界全体で取り組めば、最大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50%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削減することができるという試算があります。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堰き止め、流れの改変、湿地からの人為的な排水をできるだけ控えましょう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。また、水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資源管理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自然を基盤とした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解決策を提供する湿地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への投資を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増やしましょう。</a:t>
            </a:r>
            <a:endParaRPr lang="en-CH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地域・国・国際レベルで、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すべての分野の政策と計画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に、水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資源管理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を統合しましょう。</a:t>
            </a:r>
            <a:endParaRPr lang="en-CH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CH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FDA3E-482C-8B46-BD71-04D8E031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6664131" y="928692"/>
            <a:ext cx="918745" cy="11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697B-2F28-1E4A-BC5F-2FC4B2F2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世界湿地の日　</a:t>
            </a:r>
            <a:r>
              <a:rPr lang="en-CH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テーマ：湿地と</a:t>
            </a:r>
            <a:r>
              <a:rPr lang="ja-JP" altLang="en-US" sz="2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endParaRPr lang="en-CH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AE28-D1F8-3C42-8721-39FE93D5D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2" y="1523999"/>
            <a:ext cx="8409438" cy="1251857"/>
          </a:xfrm>
        </p:spPr>
        <p:txBody>
          <a:bodyPr>
            <a:noAutofit/>
          </a:bodyPr>
          <a:lstStyle/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の価値に関する世界的な認識を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高める、年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に一度のチャンス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湿地による人間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と自然に対する多様な生態系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サービスに感謝しましょう。</a:t>
            </a:r>
            <a:endParaRPr lang="en-US" sz="1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世界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の湿地を守る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ため、地域・国・国際レベルで行動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起こしましょう。</a:t>
            </a:r>
            <a:endParaRPr lang="en-CH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BE6433-15B4-B845-A74D-6800765E9138}"/>
              </a:ext>
            </a:extLst>
          </p:cNvPr>
          <p:cNvSpPr txBox="1">
            <a:spLocks/>
          </p:cNvSpPr>
          <p:nvPr/>
        </p:nvSpPr>
        <p:spPr>
          <a:xfrm>
            <a:off x="536442" y="2909471"/>
            <a:ext cx="7886700" cy="3545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湿地を守るために「世界湿地の日」に参加しましょう！</a:t>
            </a:r>
            <a:endParaRPr lang="en-US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「世界湿地の日」のホームページ（</a:t>
            </a:r>
            <a: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worldwetlandsday.org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）から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資料をダウンロード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して、多くの人と共有しましょう。</a:t>
            </a:r>
            <a:endParaRPr lang="en-US" sz="19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ハッシュタグ「</a:t>
            </a:r>
            <a: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RestoreWetlands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」を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使って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みましょう。</a:t>
            </a:r>
            <a:endParaRPr lang="en-US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あなたにとって身近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な湿地はどこにありますか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？　どの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よう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にしたら守る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できるか、考えてみましょう。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 smtClean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9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900" dirty="0" smtClean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日本語の資料はこちらから：</a:t>
            </a:r>
            <a:r>
              <a:rPr lang="en-US" altLang="ja-JP" sz="1900" dirty="0">
                <a:solidFill>
                  <a:srgbClr val="0058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http://www.env.go.jp/nature/ramsar/conv/leaflet2021/leaflet2021.html</a:t>
            </a:r>
            <a:endParaRPr lang="en-US" sz="1900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/>
            <a:endParaRPr lang="en-US" sz="1800" b="1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/>
            <a:endParaRPr lang="en-US" sz="1800" b="1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en-US" b="1" dirty="0">
              <a:solidFill>
                <a:srgbClr val="00585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04FE77-3E14-514A-8D52-1E584275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951" y="4834537"/>
            <a:ext cx="1577929" cy="8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02BC2-D204-0E4F-A5D7-F7D5ADF0C259}"/>
              </a:ext>
            </a:extLst>
          </p:cNvPr>
          <p:cNvSpPr txBox="1"/>
          <p:nvPr/>
        </p:nvSpPr>
        <p:spPr>
          <a:xfrm>
            <a:off x="334824" y="1469594"/>
            <a:ext cx="873560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350" b="1" dirty="0"/>
              <a:t>Types of wetland; aquaculture; Water pollution; climate change; biodiversity; wetland loss; sustainability</a:t>
            </a:r>
            <a:r>
              <a:rPr lang="en-CH" sz="1350" dirty="0"/>
              <a:t> – </a:t>
            </a:r>
            <a:r>
              <a:rPr lang="en-CH" sz="1350" b="1" dirty="0"/>
              <a:t>Global Wetland Outlook </a:t>
            </a:r>
            <a:r>
              <a:rPr lang="en-GB" sz="1350" u="sng" dirty="0">
                <a:hlinkClick r:id="rId2"/>
              </a:rPr>
              <a:t>https://static1.squarespace.com/static/5b256c78e17ba335ea89fe1f/t/5ca36fb7419202af31e1de33/1554214861856/Ramsar+GWO_ENGLISH_WEB+2019UPDATE.pdf</a:t>
            </a:r>
            <a:r>
              <a:rPr lang="en-GB" sz="1350" dirty="0"/>
              <a:t> p22-24, p40, p43, p6, p61, p19</a:t>
            </a:r>
          </a:p>
          <a:p>
            <a:r>
              <a:rPr lang="en-GB" sz="1350" b="1" dirty="0"/>
              <a:t>Wetlands take care of water </a:t>
            </a:r>
            <a:r>
              <a:rPr lang="en-GB" sz="1350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https://www.ramsar.org/sites/default/files/documents/library/leaflet_1.pdf    </a:t>
            </a:r>
            <a:r>
              <a:rPr lang="en-GB" sz="135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p4</a:t>
            </a:r>
            <a:r>
              <a:rPr lang="en-GB" sz="1350" dirty="0"/>
              <a:t>, p8</a:t>
            </a:r>
            <a:endParaRPr lang="en-CH" sz="1350" dirty="0"/>
          </a:p>
          <a:p>
            <a:r>
              <a:rPr lang="en-GB" sz="1350" u="sng" dirty="0">
                <a:hlinkClick r:id="rId2"/>
              </a:rPr>
              <a:t>https://docs.wbcsd.org/2019/12/WBCSD_Feeding_3.5_billion-Innovative_finance_for_Climate-Smart_Rice.pdf</a:t>
            </a:r>
            <a:r>
              <a:rPr lang="en-CH" sz="1350" dirty="0"/>
              <a:t> </a:t>
            </a:r>
          </a:p>
          <a:p>
            <a:r>
              <a:rPr lang="en-US" sz="1350" b="1" dirty="0"/>
              <a:t>Ramsar news release</a:t>
            </a:r>
            <a:r>
              <a:rPr lang="en-US" sz="1350" dirty="0"/>
              <a:t>, “World’s Most Valuable Ecosystem Disappearing Three Times Faster Than Forests, Warns New Report,” 27 September 2018, </a:t>
            </a:r>
            <a:r>
              <a:rPr lang="en-US" sz="1350" u="sng" dirty="0">
                <a:hlinkClick r:id="rId2"/>
              </a:rPr>
              <a:t>https://www.ramsar.org/news/wetlands-worlds-most-valuable-ecosystem-disappearing-three-times-faster-than-forests-warns-new</a:t>
            </a:r>
            <a:endParaRPr lang="en-CH" sz="1350" dirty="0"/>
          </a:p>
          <a:p>
            <a:r>
              <a:rPr lang="en-GB" sz="1350" b="1" dirty="0"/>
              <a:t>Ramsar Factsheet 6 Reservoirs of biodiversity </a:t>
            </a:r>
            <a:r>
              <a:rPr lang="en-GB" sz="1350" u="sng" dirty="0">
                <a:hlinkClick r:id="rId2"/>
              </a:rPr>
              <a:t>https://www.ramsar.org/sites/default/files/documents/library/services_06_e.pdf</a:t>
            </a:r>
            <a:r>
              <a:rPr lang="en-GB" sz="1350" u="sng" dirty="0"/>
              <a:t>  p1</a:t>
            </a:r>
            <a:endParaRPr lang="en-CH" sz="1350" dirty="0"/>
          </a:p>
          <a:p>
            <a:r>
              <a:rPr lang="en-GB" sz="1350" b="1" dirty="0"/>
              <a:t>Worth of Wetlands: revised global monetary values of coastal and inland wetland systems </a:t>
            </a:r>
            <a:r>
              <a:rPr lang="en-GB" sz="1350" dirty="0">
                <a:hlinkClick r:id="rId2"/>
              </a:rPr>
              <a:t>https://www.publish.csiro.au/mf/MF18391</a:t>
            </a:r>
            <a:r>
              <a:rPr lang="en-GB" sz="1350" dirty="0"/>
              <a:t> </a:t>
            </a:r>
          </a:p>
          <a:p>
            <a:r>
              <a:rPr lang="en-GB" sz="1350" b="1" dirty="0"/>
              <a:t>World Wetlands Day 2016 </a:t>
            </a:r>
            <a:r>
              <a:rPr lang="en-GB" sz="1350" dirty="0">
                <a:hlinkClick r:id="rId2"/>
              </a:rPr>
              <a:t>https://www.ramsar.org/sites/default/files/wwd16_hand-outs_desktop_print_eng.pdf</a:t>
            </a:r>
            <a:r>
              <a:rPr lang="en-GB" sz="1350" dirty="0"/>
              <a:t> </a:t>
            </a:r>
            <a:endParaRPr lang="en-CH" sz="1350" dirty="0"/>
          </a:p>
          <a:p>
            <a:r>
              <a:rPr lang="en-US" sz="1350" dirty="0">
                <a:hlinkClick r:id="rId2"/>
              </a:rPr>
              <a:t>https://sciencing.com/do-wetlands-filter-water-6398284.html</a:t>
            </a:r>
            <a:r>
              <a:rPr lang="en-US" sz="1350" dirty="0"/>
              <a:t> </a:t>
            </a:r>
          </a:p>
          <a:p>
            <a:r>
              <a:rPr lang="en-US" sz="1350" b="1" dirty="0"/>
              <a:t>UN WATER Water Development Report 2020: Water and Climate Change</a:t>
            </a:r>
            <a:endParaRPr lang="en-CH" sz="1350" dirty="0"/>
          </a:p>
          <a:p>
            <a:r>
              <a:rPr lang="en-US" sz="1350" u="sng" dirty="0">
                <a:hlinkClick r:id="rId2"/>
              </a:rPr>
              <a:t>https://www.unwater.org/world-water-development-report-2020-water-and-climate-change/</a:t>
            </a:r>
            <a:r>
              <a:rPr lang="en-US" sz="1350" b="1" dirty="0"/>
              <a:t> 21 March 2020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UNEP/IWMI Ecosystems for water and food security  2011 </a:t>
            </a:r>
            <a:r>
              <a:rPr lang="en-GB" sz="1350" dirty="0">
                <a:hlinkClick r:id="rId2"/>
              </a:rPr>
              <a:t>https://wedocs.unep.org/bitstream/handle/20.500.11822/8002/-Ecosystems%20for%20%20water%20and%20food%20security-20111057.pdf?sequence=3&amp;amp%3BisAllowed=</a:t>
            </a:r>
            <a:r>
              <a:rPr lang="en-GB" sz="1350" dirty="0"/>
              <a:t>  p2, 45, p65</a:t>
            </a:r>
            <a:endParaRPr lang="en-CH" sz="1350" dirty="0"/>
          </a:p>
          <a:p>
            <a:r>
              <a:rPr lang="en-US" sz="1350" b="1" dirty="0"/>
              <a:t>UN WATER Water Development Report 2020: Water and Climate Change Facts and Figures</a:t>
            </a:r>
            <a:endParaRPr lang="en-CH" sz="1350" dirty="0"/>
          </a:p>
          <a:p>
            <a:r>
              <a:rPr lang="en-GB" sz="1350" u="sng" dirty="0">
                <a:hlinkClick r:id="rId2"/>
              </a:rPr>
              <a:t>https://unesdoc.unesco.org/ark:/48223/pf0000372876.locale=en</a:t>
            </a:r>
            <a:endParaRPr lang="en-CH" sz="1350" dirty="0"/>
          </a:p>
          <a:p>
            <a:r>
              <a:rPr lang="en-GB" sz="1350" u="sng" dirty="0">
                <a:hlinkClick r:id="rId2"/>
              </a:rPr>
              <a:t>https://www.unwater.org/water-facts/quality-and-wastewater-2/</a:t>
            </a:r>
            <a:r>
              <a:rPr lang="en-CH" sz="1350" dirty="0"/>
              <a:t> </a:t>
            </a:r>
          </a:p>
          <a:p>
            <a:r>
              <a:rPr lang="en-GB" sz="1350" u="sng" dirty="0">
                <a:hlinkClick r:id="rId2"/>
              </a:rPr>
              <a:t>https://www.who.int/news-room/fact-sheets/detail/drinking-water</a:t>
            </a:r>
            <a:r>
              <a:rPr lang="en-CH" sz="1350" dirty="0"/>
              <a:t> p6, p7, p10</a:t>
            </a:r>
          </a:p>
          <a:p>
            <a:endParaRPr lang="en-CH" sz="135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 txBox="1">
            <a:spLocks/>
          </p:cNvSpPr>
          <p:nvPr/>
        </p:nvSpPr>
        <p:spPr>
          <a:xfrm>
            <a:off x="75927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  <a:r>
              <a:rPr lang="en-GB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0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3365B-452E-1C47-B8AC-6546FF3948D3}"/>
              </a:ext>
            </a:extLst>
          </p:cNvPr>
          <p:cNvSpPr/>
          <p:nvPr/>
        </p:nvSpPr>
        <p:spPr>
          <a:xfrm>
            <a:off x="243466" y="1574572"/>
            <a:ext cx="846171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/>
              <a:t>Recent Loss of Freshwater Wetlands Worldwide Valued at $2.7 Trillion per Year</a:t>
            </a:r>
          </a:p>
          <a:p>
            <a:r>
              <a:rPr lang="en-GB" sz="1350" dirty="0">
                <a:hlinkClick r:id="rId2"/>
              </a:rPr>
              <a:t>https://blog.nationalgeographic.org/2014/06/24/recent-loss-of-freshwater-wetlands-worldwide-valued-at-2-7-trillion-per-year/</a:t>
            </a:r>
            <a:r>
              <a:rPr lang="en-GB" sz="1350" dirty="0"/>
              <a:t> 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Geo Wetlands Initiative (GWOS)</a:t>
            </a:r>
            <a:endParaRPr lang="en-CH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https://www.ramsar.org/sites/default/files/documents/library/strp20_agenda_item_5_geo-wetlands_mpaganini.pdf</a:t>
            </a:r>
            <a:endParaRPr lang="en-CH" sz="1350" dirty="0"/>
          </a:p>
          <a:p>
            <a:r>
              <a:rPr lang="en-US" sz="1350" b="1" dirty="0"/>
              <a:t>World Humanitarian Data and Trends 2018</a:t>
            </a:r>
            <a:r>
              <a:rPr lang="en-US" sz="1350" dirty="0"/>
              <a:t> </a:t>
            </a:r>
            <a:r>
              <a:rPr lang="en-US" sz="1350" u="sng" dirty="0">
                <a:hlinkClick r:id="rId2"/>
              </a:rPr>
              <a:t>https://www.humanitarianresponse.info/sites/www.humanitarianresponse.info/files/documents/files/whdt2018_web_final_singles.pdf</a:t>
            </a:r>
            <a:r>
              <a:rPr lang="en-US" sz="1350" u="sng" dirty="0"/>
              <a:t>    p34</a:t>
            </a:r>
          </a:p>
          <a:p>
            <a:r>
              <a:rPr lang="en-CH" sz="1350" b="1" dirty="0"/>
              <a:t>Global Biodiversity Outlook 5</a:t>
            </a:r>
            <a:r>
              <a:rPr lang="en-CH" sz="1350" dirty="0"/>
              <a:t> </a:t>
            </a:r>
            <a:r>
              <a:rPr lang="en-GB" sz="1350" u="sng" dirty="0">
                <a:hlinkClick r:id="rId2"/>
              </a:rPr>
              <a:t>https://www.cbd.int/gbo/gbo5/publication/gbo-5-en.pdf</a:t>
            </a:r>
            <a:r>
              <a:rPr lang="en-CH" sz="1350" dirty="0"/>
              <a:t> </a:t>
            </a:r>
            <a:r>
              <a:rPr lang="en-GB" sz="1350" dirty="0"/>
              <a:t>  </a:t>
            </a:r>
            <a:endParaRPr lang="en-CH" sz="1350" dirty="0"/>
          </a:p>
          <a:p>
            <a:r>
              <a:rPr lang="en-GB" sz="1350" dirty="0"/>
              <a:t>p57, p68,p141</a:t>
            </a:r>
          </a:p>
          <a:p>
            <a:r>
              <a:rPr lang="en-GB" sz="1350" dirty="0">
                <a:hlinkClick r:id="rId2"/>
              </a:rPr>
              <a:t>https://www.zsl.org/sites/default/files/LPR%202020%20Full%20report.pdf</a:t>
            </a:r>
            <a:r>
              <a:rPr lang="en-GB" sz="1350" dirty="0"/>
              <a:t> p24 </a:t>
            </a:r>
          </a:p>
          <a:p>
            <a:r>
              <a:rPr lang="en-US" sz="1350" b="1" dirty="0"/>
              <a:t>IPCC Fresh water resources </a:t>
            </a:r>
            <a:r>
              <a:rPr lang="en-US" sz="1350" u="sng" dirty="0">
                <a:hlinkClick r:id="rId2"/>
              </a:rPr>
              <a:t>https://www.ipcc.ch/site/assets/uploads/2018/02/WGIIAR5-Chap3_FINAL.pdf</a:t>
            </a:r>
            <a:r>
              <a:rPr lang="en-US" sz="1350" dirty="0"/>
              <a:t>    </a:t>
            </a:r>
            <a:r>
              <a:rPr lang="en-US" sz="1350" u="sng" dirty="0"/>
              <a:t>p232</a:t>
            </a:r>
            <a:endParaRPr lang="en-US" sz="1350" dirty="0"/>
          </a:p>
          <a:p>
            <a:r>
              <a:rPr lang="en-CH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the world to face severe water stress by 2030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H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https://www.unenvironment.org/news-and-stories/press-release/half-world-face-severe-water-stress-2030-unless-water-use-decouple</a:t>
            </a:r>
            <a:r>
              <a:rPr lang="en-US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 21 March 2016</a:t>
            </a:r>
            <a:endParaRPr lang="en-CH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Infrastructure and Investment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Panel on Water </a:t>
            </a:r>
            <a:r>
              <a:rPr lang="en-CH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https://sustainabledevelopment.un.org/content/documents/hlpwater/08-WaterInfrastInvest.pdf </a:t>
            </a:r>
            <a:endParaRPr lang="en-CH" sz="135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b="1" dirty="0"/>
              <a:t>Food wastage: Key facts and figures </a:t>
            </a:r>
            <a:r>
              <a:rPr lang="en-US" sz="1350" dirty="0">
                <a:hlinkClick r:id="rId2"/>
              </a:rPr>
              <a:t>http://www.fao.org/news/story/en/item/196402/icode/</a:t>
            </a:r>
            <a:r>
              <a:rPr lang="en-US" sz="1350" dirty="0"/>
              <a:t> </a:t>
            </a:r>
            <a:endParaRPr lang="en-CH" sz="1350" dirty="0"/>
          </a:p>
          <a:p>
            <a:r>
              <a:rPr lang="en-US" sz="1350" b="1" dirty="0"/>
              <a:t>Consumers discard a lot more food than widely believed</a:t>
            </a:r>
            <a:r>
              <a:rPr lang="en-US" sz="1350" dirty="0"/>
              <a:t> </a:t>
            </a:r>
            <a:r>
              <a:rPr lang="en-CH" sz="1350" u="sng" dirty="0">
                <a:hlinkClick r:id="rId2"/>
              </a:rPr>
              <a:t>https://journals.plos.org/plosone/article?id=10.1371/journal.pone.0228369</a:t>
            </a:r>
            <a:r>
              <a:rPr lang="en-CH" sz="1350" dirty="0"/>
              <a:t>, 12 </a:t>
            </a:r>
            <a:r>
              <a:rPr lang="en-US" sz="1350" dirty="0"/>
              <a:t>February 2020</a:t>
            </a:r>
            <a:endParaRPr lang="en-CH" sz="1350" dirty="0"/>
          </a:p>
          <a:p>
            <a:r>
              <a:rPr lang="en-US" sz="1350" b="1" dirty="0"/>
              <a:t>Is the world running out of fresh water?</a:t>
            </a:r>
            <a:r>
              <a:rPr lang="en-US" sz="1350" dirty="0"/>
              <a:t> </a:t>
            </a:r>
            <a:r>
              <a:rPr lang="en-US" sz="1350" dirty="0">
                <a:hlinkClick r:id="rId2"/>
              </a:rPr>
              <a:t>https://www.bbc.com/future/article/20170412-is-the-world-running-out-of-fresh-water</a:t>
            </a:r>
            <a:r>
              <a:rPr lang="en-US" sz="1350" dirty="0"/>
              <a:t> </a:t>
            </a:r>
          </a:p>
          <a:p>
            <a:endParaRPr lang="en-CH" sz="1350" dirty="0"/>
          </a:p>
          <a:p>
            <a:endParaRPr lang="en-CH" sz="135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 txBox="1">
            <a:spLocks/>
          </p:cNvSpPr>
          <p:nvPr/>
        </p:nvSpPr>
        <p:spPr>
          <a:xfrm>
            <a:off x="75927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7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湿地とは、どのようなところ</a:t>
            </a:r>
            <a:r>
              <a:rPr lang="en-GB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546528"/>
            <a:ext cx="8410538" cy="5148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淡水・海水、天然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・人工</a:t>
            </a: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　　　　　　　　　　　流れるかそうでないかを問わず、　　　　　　　　沼沢地、湿原、泥炭地、水域などを湿地といい、　さまざまなタイプのものがあります。</a:t>
            </a:r>
            <a:endParaRPr lang="en-US" altLang="ja-JP" sz="28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000"/>
              </a:spcAft>
            </a:pP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000"/>
              </a:spcAft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淡水の湿地</a:t>
            </a:r>
            <a:r>
              <a:rPr lang="en-CH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河川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、湖沼、水たまり、氾濫原、泥炭地、湿原、沼地</a:t>
            </a:r>
            <a:endParaRPr lang="en-CH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000"/>
              </a:spcAft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海水の湿地</a:t>
            </a:r>
            <a:r>
              <a:rPr lang="en-US" sz="24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河口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、干潟、塩生湿地、マングローブ、ラグーン、サンゴ礁、貝礁</a:t>
            </a:r>
            <a:endParaRPr lang="en-US" sz="24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000"/>
              </a:spcAft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人工的な湿地</a:t>
            </a:r>
            <a:r>
              <a:rPr lang="en-US" sz="24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養殖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池、水田、ため池、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塩田</a:t>
            </a:r>
            <a:endParaRPr lang="en-CH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424543" y="6520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C81C-D315-C74B-9933-57B35AAC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2" y="46104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湿地と淡水</a:t>
            </a:r>
            <a:r>
              <a:rPr lang="en-GB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7746-5523-B648-91B3-22025E92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24" y="1698489"/>
            <a:ext cx="8002732" cy="3703145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はどこにでもあり</a:t>
            </a: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　　　　　　　　　　　地球は水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であふれて</a:t>
            </a: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US" altLang="ja-JP" sz="28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しかし、</a:t>
            </a:r>
            <a:endParaRPr lang="en-CH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5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淡水は水全体のわずか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2.5%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しかなく、そのほとんど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が、氷河や地下帯水層などに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蓄えられて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CH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5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利用しやすい、河川や湖沼に存在する水は、淡水全体のわずか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0.3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％、水全体の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0.01%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未満です。</a:t>
            </a:r>
            <a:endParaRPr lang="en-CH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230E04-2A4E-4A4D-A76A-E0FBDAAF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5887">
            <a:off x="7252093" y="1497745"/>
            <a:ext cx="2034378" cy="13334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EB7746-5523-B648-91B3-22025E92E4D6}"/>
              </a:ext>
            </a:extLst>
          </p:cNvPr>
          <p:cNvSpPr txBox="1">
            <a:spLocks/>
          </p:cNvSpPr>
          <p:nvPr/>
        </p:nvSpPr>
        <p:spPr>
          <a:xfrm>
            <a:off x="629824" y="5401635"/>
            <a:ext cx="7639458" cy="80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これが人間が使える淡水のすべてで、　　　そのほとんどを、湿地が提供しています。</a:t>
            </a:r>
            <a:endParaRPr lang="en-CH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54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17CE-9B31-154F-A658-110595F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切り離せないもの 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–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と湿地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FEB9-D616-B342-8ACA-CD7DD90B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865870"/>
            <a:ext cx="7886701" cy="3643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湿地は、水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に欠かせないもの</a:t>
            </a:r>
            <a:r>
              <a:rPr lang="ja-JP" altLang="en-US" sz="28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altLang="ja-JP" sz="28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雨水をとらえて貯め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地下の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帯水層を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満たします。</a:t>
            </a:r>
            <a:endParaRPr 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0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適切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時期、適切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な場所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に、適切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な量の水を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放出　することで、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の供給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を調節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しています。</a:t>
            </a:r>
            <a:endParaRPr 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spcAft>
                <a:spcPts val="10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汚染物質を除去・吸収し、水質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を改善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CH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91F977-BC86-794A-B751-E6CA678B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809720" y="5085576"/>
            <a:ext cx="1420200" cy="17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B90288-5D1E-D849-962C-4AFD5940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5581">
            <a:off x="230621" y="5931074"/>
            <a:ext cx="1137954" cy="778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ADEE7-88C4-1048-8CB4-A3B475E1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湿地と生命の維持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8B7F-2155-0D49-92DB-1A848E41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8621"/>
            <a:ext cx="8000521" cy="4631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安全な水の供給</a:t>
            </a:r>
            <a:endParaRPr lang="en-GB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流域がもともと持つ機能を守れば、湿地は自然の　プロセスを通じ、安全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な飲料水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を提供してくれます。</a:t>
            </a:r>
            <a:endParaRPr lang="en-GB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食料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供給</a:t>
            </a:r>
            <a:endParaRPr lang="en-GB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、農業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用水の多く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を供給し、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億人分の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米の生産を支えています。魚も、湿地で捕れる食料です。</a:t>
            </a:r>
            <a:endParaRPr lang="en-GB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spcAft>
                <a:spcPts val="700"/>
              </a:spcAft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生物多様性における重要性</a:t>
            </a:r>
            <a:r>
              <a:rPr 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世界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の種の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％が湿地に生息しており、淡水の湿地で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は、毎年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種の新種の魚が発見されて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1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0945-D689-9141-8D6F-9FE70A76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8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開発を支える湿地</a:t>
            </a:r>
            <a:endParaRPr lang="en-CH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2867-A977-2647-9ADB-FD84453A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39" y="1452230"/>
            <a:ext cx="7988407" cy="5026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経済を支える</a:t>
            </a:r>
            <a:endParaRPr lang="en-GB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湿地は年間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4,841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兆円に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値するサービスを提供しているという試算がされています。また、世界で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億人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以上の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が湿地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の恵みから収入を得て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GB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災害から守る</a:t>
            </a:r>
            <a:endParaRPr lang="en-GB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沿岸</a:t>
            </a:r>
            <a:r>
              <a:rPr lang="ja-JP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の湿地は、暴風雨</a:t>
            </a:r>
            <a:r>
              <a:rPr lang="ja-JP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から沿岸</a:t>
            </a:r>
            <a:r>
              <a:rPr lang="ja-JP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地域社会への影響を緩和</a:t>
            </a:r>
            <a:r>
              <a:rPr lang="ja-JP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GB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内陸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湿地は、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ヘクタールで最大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6,000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トンもの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洪水を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吸収することができます。</a:t>
            </a:r>
            <a:endParaRPr lang="en-GB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気候変動の解決策</a:t>
            </a:r>
            <a:endParaRPr lang="en-GB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泥炭地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、マングローブ、塩生湿地、藻場は、炭素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の吸収と貯畜に最も寄与している生態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系の一つ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GB" sz="2200" dirty="0"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A2F899-8C77-BC4D-914C-7F194D92D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8" y="5532437"/>
            <a:ext cx="84122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C887-955E-8D4F-81D9-C7F2EBC2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95399"/>
          </a:xfrm>
        </p:spPr>
        <p:txBody>
          <a:bodyPr/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水の需要と供給</a:t>
            </a:r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CCF6-32EF-FA48-8848-7A24FEFE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603434"/>
            <a:ext cx="8230589" cy="4991330"/>
          </a:xfrm>
        </p:spPr>
        <p:txBody>
          <a:bodyPr>
            <a:normAutofit/>
          </a:bodyPr>
          <a:lstStyle/>
          <a:p>
            <a:pPr marL="0" indent="0">
              <a:spcAft>
                <a:spcPts val="1700"/>
              </a:spcAft>
              <a:buNone/>
            </a:pP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持続可能でない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開発、都市化、人口増加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、消費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は湿地を荒廃させ、淡水の供給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に、限度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を超えた圧力をかけて</a:t>
            </a:r>
            <a:r>
              <a:rPr lang="ja-JP" altLang="en-US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CH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の使用量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年で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倍に増え、さらに毎年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ずつ増加しています。</a:t>
            </a:r>
            <a:endParaRPr lang="en-CH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世界の人々は、地球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が補充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できる水の量よりも多く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の水を使って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CH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世界人口は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2050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年までに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億人になると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推定され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、食料は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％の増産が必要で、農業用水も今より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％多く必要になります。</a:t>
            </a: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産業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エネルギー生産で消費される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の量は、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2050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％増加すると予想されて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endParaRPr lang="en-CH" sz="1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79E176-EF00-5045-94C8-2DAAD374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738">
            <a:off x="122624" y="5687978"/>
            <a:ext cx="2257346" cy="14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B56E-4624-4E45-893E-5FC848A6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95400"/>
          </a:xfrm>
        </p:spPr>
        <p:txBody>
          <a:bodyPr/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湿地の消失と水不足</a:t>
            </a:r>
            <a:r>
              <a:rPr lang="en-CH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CH" sz="27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4126-2122-7446-A054-5F612C54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64" y="1797803"/>
            <a:ext cx="7804182" cy="38336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1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土地</a:t>
            </a:r>
            <a:r>
              <a:rPr lang="ja-JP" altLang="en-US" sz="1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と水の利用の変化、気候変動による湿地の消失と劣化は、水の危機を加速させて</a:t>
            </a:r>
            <a:r>
              <a:rPr lang="ja-JP" altLang="en-US" sz="11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lang="en-GB" sz="11200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GB" sz="2625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ja-JP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1700</a:t>
            </a:r>
            <a:r>
              <a:rPr lang="ja-JP" altLang="en-US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年代以降、世界の湿地の</a:t>
            </a:r>
            <a:r>
              <a:rPr lang="en-US" altLang="ja-JP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90%</a:t>
            </a:r>
            <a:r>
              <a:rPr lang="ja-JP" altLang="en-US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近くが失われました。</a:t>
            </a:r>
            <a:endParaRPr lang="en-GB" sz="8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汚染や病原体によって、安全な淡水源の確保が困難になっています。</a:t>
            </a:r>
            <a:endParaRPr lang="en-GB" sz="8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ダムによる河川の分断と水流の遮断、また、水の流れの改変と湿地の消失も、淡水の供給を脅かします。</a:t>
            </a:r>
            <a:endParaRPr lang="en-GB" sz="8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災害の</a:t>
            </a:r>
            <a:r>
              <a:rPr lang="en-US" altLang="ja-JP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75</a:t>
            </a:r>
            <a:r>
              <a:rPr lang="ja-JP" altLang="en-US" sz="8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％近くが、水に関連するものです。</a:t>
            </a:r>
            <a:endParaRPr lang="en-CH" sz="8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255E41-D8BF-E341-A7A0-D6D9A44C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1" y="5472544"/>
            <a:ext cx="2383173" cy="12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F7D2-BBB8-1243-8CC6-BB618F18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38420"/>
            <a:ext cx="7886700" cy="133894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人間や経済への影響</a:t>
            </a:r>
            <a:endParaRPr lang="en-CH" sz="15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E4A3D-D166-2B44-B20E-75B384CF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1897"/>
            <a:ext cx="7886700" cy="4045532"/>
          </a:xfrm>
        </p:spPr>
        <p:txBody>
          <a:bodyPr>
            <a:noAutofit/>
          </a:bodyPr>
          <a:lstStyle/>
          <a:p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億人が安全な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飲料水を手に入れることができず、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毎年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48.5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万人が死亡しています</a:t>
            </a: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1997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2011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に淡水湿地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の消失に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より失われたサービスは、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283.5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兆円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に値すると試算されています。</a:t>
            </a:r>
            <a:endParaRPr lang="en-CH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洪水や干ばつの影響を受け、過去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16.6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万人が死亡し、</a:t>
            </a:r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億人が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73.5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兆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円近い経済的ダメージを受けました。</a:t>
            </a:r>
            <a:endParaRPr lang="en-CH" sz="2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年には、少なくとも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か国で水問題が紛争の主な要因となっていました</a:t>
            </a: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マングローブ、塩生湿地、海草の消失により、沿岸地域の何億人もの人が</a:t>
            </a:r>
            <a:r>
              <a:rPr lang="ja-JP" altLang="en-US" sz="2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、暴風雨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や洪水の脅威に直面しています</a:t>
            </a: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CH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487E9D-B868-C246-A871-B6BCC3D6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729252" y="5474659"/>
            <a:ext cx="1122846" cy="13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61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24127</TotalTime>
  <Words>1491</Words>
  <Application>Microsoft Office PowerPoint</Application>
  <PresentationFormat>画面に合わせる (4:3)</PresentationFormat>
  <Paragraphs>138</Paragraphs>
  <Slides>15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メイリオ</vt:lpstr>
      <vt:lpstr>游ゴシック</vt:lpstr>
      <vt:lpstr>Arial</vt:lpstr>
      <vt:lpstr>Calibri</vt:lpstr>
      <vt:lpstr>Times New Roman</vt:lpstr>
      <vt:lpstr>Wingdings</vt:lpstr>
      <vt:lpstr>Office Theme</vt:lpstr>
      <vt:lpstr>PowerPoint プレゼンテーション</vt:lpstr>
      <vt:lpstr>湿地とは、どのようなところ? </vt:lpstr>
      <vt:lpstr>湿地と淡水 </vt:lpstr>
      <vt:lpstr>切り離せないもの – 水と湿地</vt:lpstr>
      <vt:lpstr>湿地と生命の維持</vt:lpstr>
      <vt:lpstr>開発を支える湿地</vt:lpstr>
      <vt:lpstr>水の需要と供給</vt:lpstr>
      <vt:lpstr>湿地の消失と水不足 </vt:lpstr>
      <vt:lpstr>人間や経済への影響</vt:lpstr>
      <vt:lpstr>湿地の消失と地球</vt:lpstr>
      <vt:lpstr>水の持続可能性のための湿地</vt:lpstr>
      <vt:lpstr>湿地の保全と賢明な利用のために</vt:lpstr>
      <vt:lpstr>世界湿地の日　2021年2月2日 テーマ：湿地と水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 and water: Securing life together</dc:title>
  <dc:creator>Microsoft Office User</dc:creator>
  <cp:lastModifiedBy>Nagakura</cp:lastModifiedBy>
  <cp:revision>346</cp:revision>
  <cp:lastPrinted>2021-01-22T03:44:26Z</cp:lastPrinted>
  <dcterms:created xsi:type="dcterms:W3CDTF">2020-09-17T07:14:54Z</dcterms:created>
  <dcterms:modified xsi:type="dcterms:W3CDTF">2021-02-01T06:17:27Z</dcterms:modified>
</cp:coreProperties>
</file>