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703" r:id="rId2"/>
    <p:sldMasterId id="2147483715" r:id="rId3"/>
    <p:sldMasterId id="2147483727" r:id="rId4"/>
  </p:sldMasterIdLst>
  <p:notesMasterIdLst>
    <p:notesMasterId r:id="rId18"/>
  </p:notesMasterIdLst>
  <p:handoutMasterIdLst>
    <p:handoutMasterId r:id="rId19"/>
  </p:handoutMasterIdLst>
  <p:sldIdLst>
    <p:sldId id="440" r:id="rId5"/>
    <p:sldId id="469" r:id="rId6"/>
    <p:sldId id="458" r:id="rId7"/>
    <p:sldId id="457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7" r:id="rId16"/>
    <p:sldId id="468" r:id="rId17"/>
  </p:sldIdLst>
  <p:sldSz cx="9144000" cy="6858000" type="screen4x3"/>
  <p:notesSz cx="6807200" cy="9939338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56" userDrawn="1">
          <p15:clr>
            <a:srgbClr val="A4A3A4"/>
          </p15:clr>
        </p15:guide>
        <p15:guide id="12" orient="horz" pos="4110">
          <p15:clr>
            <a:srgbClr val="A4A3A4"/>
          </p15:clr>
        </p15:guide>
        <p15:guide id="13" orient="horz" pos="210">
          <p15:clr>
            <a:srgbClr val="A4A3A4"/>
          </p15:clr>
        </p15:guide>
        <p15:guide id="14" pos="158">
          <p15:clr>
            <a:srgbClr val="A4A3A4"/>
          </p15:clr>
        </p15:guide>
        <p15:guide id="15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5" userDrawn="1">
          <p15:clr>
            <a:srgbClr val="A4A3A4"/>
          </p15:clr>
        </p15:guide>
        <p15:guide id="2" pos="2147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1"/>
    <a:srgbClr val="028979"/>
    <a:srgbClr val="005BA9"/>
    <a:srgbClr val="3C6380"/>
    <a:srgbClr val="FFD68B"/>
    <a:srgbClr val="43ADE4"/>
    <a:srgbClr val="EFB77B"/>
    <a:srgbClr val="C6DEA2"/>
    <a:srgbClr val="0F635F"/>
    <a:srgbClr val="EBE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 autoAdjust="0"/>
    <p:restoredTop sz="61206" autoAdjust="0"/>
  </p:normalViewPr>
  <p:slideViewPr>
    <p:cSldViewPr showGuides="1">
      <p:cViewPr varScale="1">
        <p:scale>
          <a:sx n="70" d="100"/>
          <a:sy n="70" d="100"/>
        </p:scale>
        <p:origin x="3144" y="72"/>
      </p:cViewPr>
      <p:guideLst>
        <p:guide orient="horz" pos="1207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56"/>
        <p:guide orient="horz" pos="4110"/>
        <p:guide orient="horz" pos="210"/>
        <p:guide pos="158"/>
        <p:guide pos="20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5"/>
        <p:guide pos="2147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27.01.2020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40649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41" y="9440649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‹#›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27.01.2020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2" tIns="47836" rIns="95672" bIns="47836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5672" tIns="47836" rIns="95672" bIns="47836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951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DDE6237-F645-F34C-99F2-A275CF877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1772816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692997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/>
              <a:t>Place, </a:t>
            </a:r>
            <a:r>
              <a:rPr lang="fr-CH" noProof="0" dirty="0" err="1"/>
              <a:t>name</a:t>
            </a:r>
            <a:r>
              <a:rPr lang="fr-CH" noProof="0" dirty="0"/>
              <a:t>, date</a:t>
            </a:r>
            <a:br>
              <a:rPr lang="fr-CH" noProof="0" dirty="0"/>
            </a:br>
            <a:endParaRPr lang="fr-CH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5CCD19-33D3-7944-8923-24F416BBFB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5520651"/>
            <a:ext cx="2448272" cy="11857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90B24E-D950-AC4D-9B8E-7A70382583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16416" y="5909573"/>
            <a:ext cx="780844" cy="7808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B46A80-ADE5-6A46-9740-EBE28B2707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56865" y="5867224"/>
            <a:ext cx="1549010" cy="586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D63509-9B4F-D944-AE08-A045367B54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4472" y="5729935"/>
            <a:ext cx="607372" cy="864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D566C6-46A5-9B48-980A-6CB628B25B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25217" y="5652169"/>
            <a:ext cx="1271857" cy="9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09607-9BA5-184B-A0EE-CB6641C0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0FB3D8-39B3-5E47-868B-1BFFDE0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A1752-3D34-E74D-8FC7-CED1D3A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9F3F7-65AF-E545-B810-BD3E3782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E85CB1-11C3-8845-A4F2-5BE9A96A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E639B1-A407-D74F-9143-70DBD4E6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66BDCB-D53A-D94C-8198-5B24C8E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8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2A6F9-0990-7344-B760-B2AB23D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EA617-1043-124D-BE30-FE1C902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214EB-147A-054F-BC32-2C468A8B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513B75-8A43-784A-8B4D-B7702CFE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07F2A-6E1D-B747-AC85-C42FABE5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BEC871-4E46-C144-A69A-731A590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18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27D51-F3F0-AE40-8ACB-A837AAE1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46B8E5-67A8-334B-A4D0-E6D83E66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D82090-91C9-BD4E-89E8-6AA91780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F6EA2D-DFC2-D241-87AD-4A202B3D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46A47F-CD25-204F-B1A7-5D24F391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EBD98-C34C-DA4A-B92E-CB47DB08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4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F19D2-31E4-B743-9910-56B9354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F2F7B6-019B-BE42-BF57-DE44DDA6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C93466-2F69-7E43-8DEF-01FC2F4C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6C559-0AE4-AF45-8147-EAD343E3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E3C0C-3C22-F14F-AD00-3B99752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7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AF9555-5D73-044F-AAB7-1C27ADDD4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9BCC8-A296-8947-ADEE-B8198161E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701BA-BD17-EB4F-90B8-890B6ADD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67A5A-DDF1-8D47-9311-ED3CF14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62B4D-540E-5948-B4CB-5647AF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9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963BB-2AA1-1F43-B7A1-53F0AE901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F1460-C6FA-3546-AF7B-2EE0ACD3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7B126-D3F7-DA4C-83D7-A25BB9A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D712E-12B4-1840-A05C-26E7FC2B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8BC1-462E-E348-A7BF-8411588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7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5791D-0236-7247-94D8-99A5120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9F8F7-EC67-8948-BB97-E5035E28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A0DE04-9455-F945-8B71-AFC5F10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9C1F2-D2CF-6E42-9FDA-B567352E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D06AE-A2B4-5A4B-9128-77575A0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2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863EB-1428-5F4C-AC8D-2FAA517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204FD2-3784-E04E-85D6-0B20377E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2076F-7CB3-BF48-B94D-5A96D6E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BA83-1715-A947-927B-B6EC3F4A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F443-B78C-7B46-B0B3-6F3B148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6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5FA68-130E-6F4E-BD31-75B5F78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5A9B3-1F70-4442-AF95-82B03DF1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DEC76-1262-3A4E-B65A-FA8690ED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22422-8E93-3C42-AECA-89A8D8BB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D16FEE-FF4E-374F-A4DE-423B7E4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A99C86-FD47-1B44-AA21-BEB28BF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65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/>
              <a:t>Texte 1 colonne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1 colonne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B9C27-94AE-2F42-9137-F9F54441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5C45C2-8BE8-224D-A2EC-268562CF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BDC0D-7D66-8645-A343-155BBDB2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D8EDA-9747-5642-A0C7-62595595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B38CA-F453-D340-B66F-52150499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9C9A9C-3006-ED46-90AB-AF96730C3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43C223-40D6-7B42-8D93-1130D049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54FCB0-056D-6A4B-BB8E-26BE21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F6B240-B379-4F47-BF3B-A52B12CD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B201BC-B739-5C4E-9893-B808678F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4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279D5-0895-494C-81F8-F6A27BF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153ED-2BAC-1C48-8F8A-DDBC2764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8A9835-0A07-F44D-BB9F-B54D8738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20ACA3-722A-9F40-930C-127C2B6E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9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2A5A48-769E-8E48-AB87-C4A09E5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86573C-E517-8041-891A-026A2D2E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BE3BA-BC34-A14D-ABF9-BEF58B3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7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34630-ADB7-654C-8774-078D9F3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76C0F-D66B-AC42-B70E-E6F79824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C8D414-5FAE-1740-8DE9-42AC5983A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26FC6-433F-7943-B726-0CC3E1F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53835-A246-C447-9274-22439820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6167C0-F4D2-694C-AE53-39A64228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9BF77-BBDC-1B41-95F6-C5B196B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06BB6A-1BB5-E042-944B-5886F706F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3694BD-4CCA-7F47-8E5E-EBC6AA42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5F0D4-B96F-AC4D-85BA-2B15F6B9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75FD55-1DD3-C546-9B62-5601F479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52119-AF90-7C4C-9502-420DF8E5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376D2-BDF5-2B4A-ABA2-735E30C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94320C-6989-904B-9C8D-3CABD795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2FEE-DAB4-7E4D-9A4D-7A88CBDA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94D10-FF09-7A42-8AFE-593D7041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DA89F-2F4A-9749-84CE-2773B86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2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3EDED4-A6E5-2041-AD76-F99C7AFA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95651A-2DA5-D245-86AC-B5AD5AA9D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9E971-4C72-CE4C-9353-A482A98B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B254F-57EC-2F49-9EA2-77D343F8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B9644-5269-144E-BEDE-D8CE8820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2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65517-409E-5A41-961E-7AD28D17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C6EE7-8417-7F49-AEC0-F0636AE75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DBCAB-DDE3-4F40-B753-792361E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F636A-9DDC-DD41-8889-42A54EF6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76CA9-DFAA-3248-ADA8-AE98E05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7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4BD0B-B53F-0F4B-ABFE-081F476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3152B-7AD7-1145-8D6D-71912DBB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7F63E-04F6-BF4C-A1E2-8FC595E0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6228F-08B2-E245-A2DA-066597E3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3AE58-7482-D54E-B1C4-1CDEC8A0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6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AB910-FC96-DC44-979B-5916AA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7CDFB-9C19-434F-BBDE-DCD82F65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048F7-8F6C-DF41-B828-215055D4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42D4D-EC87-EB40-A1DC-4144B1FA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72217-796D-0948-8D3B-67077AFC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Première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123FEC-B061-BC4F-9523-E2FE1B256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4F30E-320D-8B4A-980F-29D41835E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4615101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4814C-97B7-354C-BEBA-6358E53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9C2A5-C34B-6448-80E1-9F430966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91DB0C-1352-354A-ABA3-3E882A49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9E0C47-6BB6-6E4C-8204-5831BF2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E6DD49-C883-6D43-8D38-F9FEDEF0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AA4EED-33E0-C443-AB85-E7F92227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2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5612B-14E5-1B41-822D-BF59325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520A93-0D2C-2345-8030-DEACA78B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3DF6D7-9A16-BD4B-8FE3-9FEEC714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B5639E-B7D8-294C-BAA3-40C91F30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92BE52-1F24-5B47-A6DF-B03BC217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CED62E-1913-264C-877E-E16358B3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E274F5-6BD0-1A4B-BA78-B96CC3C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E7DEA1-4AF5-5C4E-AADF-2A8A9F2C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113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42018-F79E-7A4A-BA8B-986B2F3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98B416-E63A-7940-A02D-68D0DEDC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2DBDDE-7896-BF48-81D6-52F2BB43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34E0B8-DFBE-3C46-8BB1-C51B692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9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9B61EB-6C7C-5D4C-986A-E55686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221D98-568D-224D-B16B-BC41F751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C57AC5-0463-4848-88AA-F050D3F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41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23C1-9E31-9F40-BCB1-9491B14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D01CC-7C4A-4045-9F0E-44909836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C4649-8CA7-2443-9507-BEF7CFE1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8992DB-6412-2349-AC6F-1513DA8E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80E90-6966-AF42-A747-0C9FFF7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601DC7-A6AD-7044-8BAA-23E6AB2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70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8199E-ABC4-9A41-A750-7F5A430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BA4640-F045-F443-BE48-092B9FD2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0DC86C-AC2B-5146-BF7E-477B122D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CC59E-835E-FE4F-8C7C-9072454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BA03A-13EB-0945-9540-38ABD38A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796EE8-9D7E-2D40-9313-87C064E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74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4D2AB-7647-A042-8008-EC828896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B56485-E455-F54C-80A7-509BD029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718790-0476-9D43-9BE6-34A21C5A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A9F66-BE2A-9440-B1D0-EF5EA1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831D0-5A8D-B143-9A22-2996F59E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028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D51737-4A0E-974E-84FF-D5B561BD3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6571B9-6171-F142-A2B5-D11DD871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75AE0-9A67-884B-BE6A-D064913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5248B-4C1C-4842-A30B-F66535F1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F4706E-F3E7-2548-AD64-03EE026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2 colonnes, variante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/>
              <a:t>Numérotation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EEE3F-FAC1-B744-AD27-5EBA7C02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8769B4-EECC-B640-AD3E-C57BEFD96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3B1FC-5E4E-6847-B81D-21ED83BB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DDC06A-6746-6B43-B9B5-50303048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039CA-3737-EA47-8ADE-ED36C190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B23AA-A1F6-194C-A64F-9051F45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3FBE-5060-CE42-A9CF-6238913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6387B-661B-2048-9517-20E156A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7F3D5-EACC-C140-B836-143044CC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A5EA7-63E4-5F41-8F1F-AFC6DD68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AA7E8-F983-824C-BCF9-109D4ED5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408A30-7AFC-D04C-B0DF-9B3EEED8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0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946F6-42C5-DF42-A97B-D06687B1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C37BA2-70E2-C24D-93A1-34857743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4C80F-AB43-D74F-93F4-23CDF44C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C6D52-5DB9-A242-8EE7-83117F58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14C34-5CE2-2747-8B76-04B3C7A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8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C34A-B57C-A04A-8FDF-8F2DFC68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327BC-226F-DD42-AE77-AA0A053E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31E64-26FA-9040-BB83-AB8BBE168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2D5B3E-BC2B-B344-BE2C-32CC7BB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71EE4-AA6D-DE43-A85A-BFE276C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7257B-29E9-604A-AD40-6035882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1D4D6-0528-1546-BF0F-DCCCDA8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0FB4D-4356-8245-9E1C-56CBE639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BCD6F6-F84B-6E48-A22B-C3FEE66E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0377AE-23D0-6C40-AC0E-1D17EE010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8C8C9-F0A8-374E-ABFC-1F22BEB55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4F26FF-BFBC-1D44-9EE0-B091205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037219-DA2B-2849-9FA4-772C52AD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435CE0-DED9-3543-AFE3-E585163F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/>
              <a:t>Titel</a:t>
            </a:r>
            <a:r>
              <a:rPr lang="fr-CH" noProof="0" dirty="0"/>
              <a:t> </a:t>
            </a:r>
            <a:r>
              <a:rPr lang="fr-CH" noProof="0" dirty="0" err="1"/>
              <a:t>durch</a:t>
            </a:r>
            <a:r>
              <a:rPr lang="fr-CH" noProof="0" dirty="0"/>
              <a:t> </a:t>
            </a:r>
            <a:r>
              <a:rPr lang="fr-CH" noProof="0" dirty="0" err="1"/>
              <a:t>Klicken</a:t>
            </a:r>
            <a:r>
              <a:rPr lang="fr-CH" noProof="0" dirty="0"/>
              <a:t> </a:t>
            </a:r>
            <a:r>
              <a:rPr lang="fr-CH" noProof="0" dirty="0" err="1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B15BC0-E187-DD43-A3D6-222752A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E5C8DE-A840-D840-8925-9C45AE25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7F58E-1ECA-A74D-B1D1-88CDE8EA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8BF5-FE87-944F-A940-E1235DB15FC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70F8F-C482-0247-82D2-255D80583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B562F-56B8-3F4D-8041-D1736D9D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7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D060A7-23ED-6143-8533-796A463E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68CD3-E77D-DB4F-B72C-715ED6EE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F756F-68B5-534F-B1C8-2AEB32AEA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7E9B-B1E7-0448-8F6C-6725B4BF6A45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9FEE6-377C-874C-A0E3-73EFFDAB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EA5DC-F54C-A84E-AAF2-43FAA4AF0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0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70A157-2F06-0C48-9FEE-5A443B73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6DE620-090D-364F-B4EC-8C335759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AE9A2-9A30-9B45-BE14-C9E5DE83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2E0D-0242-0349-AF50-D8890BA0D9C1}" type="datetimeFigureOut">
              <a:rPr lang="fr-FR" smtClean="0"/>
              <a:t>27/01/2020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CD262-5B91-B143-AF57-BC798FA0A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D91B6-EB5C-4546-8921-019180C9A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7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040" y="260648"/>
            <a:ext cx="5580112" cy="1512168"/>
          </a:xfrm>
        </p:spPr>
        <p:txBody>
          <a:bodyPr/>
          <a:lstStyle/>
          <a:p>
            <a:r>
              <a:rPr lang="fr-CH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fr-CH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湿地の生物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多様性は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重要なのか？</a:t>
            </a:r>
            <a:endParaRPr lang="fr-CH" sz="40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115616" y="764704"/>
            <a:ext cx="584922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生物多様性の損失</a:t>
            </a:r>
            <a:r>
              <a:rPr lang="ja-JP" altLang="en-US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3200" kern="0" dirty="0" smtClean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くいとめましょう</a:t>
            </a:r>
            <a:endParaRPr lang="en-US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63020" y="2276872"/>
            <a:ext cx="6245284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ja-JP" altLang="en-US" sz="28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すべての湿地の</a:t>
            </a:r>
            <a:r>
              <a:rPr lang="ja-JP" altLang="en-US" sz="28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賢明な利用</a:t>
            </a: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を促進し、</a:t>
            </a:r>
            <a:r>
              <a:rPr lang="ja-JP" altLang="en-US" sz="28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回復、保全</a:t>
            </a: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</a:t>
            </a:r>
            <a:endParaRPr lang="ja-JP" altLang="en-US" sz="28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/>
              <a:buChar char="•"/>
            </a:pP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湿地の本当の</a:t>
            </a:r>
            <a:r>
              <a:rPr lang="ja-JP" altLang="en-US" sz="28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価値</a:t>
            </a:r>
            <a:r>
              <a:rPr lang="ja-JP" altLang="en-US" sz="28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評価しましょう</a:t>
            </a:r>
            <a:r>
              <a:rPr 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en-GB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9DB554-9642-254A-92B4-6DC7CF73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221089"/>
            <a:ext cx="1227549" cy="600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245676" y="5229200"/>
            <a:ext cx="5589106" cy="818686"/>
          </a:xfrm>
          <a:prstGeom prst="rect">
            <a:avLst/>
          </a:prstGeom>
          <a:solidFill>
            <a:srgbClr val="005851"/>
          </a:solidFill>
        </p:spPr>
        <p:txBody>
          <a:bodyPr wrap="square" lIns="0" tIns="0" rIns="0" bIns="0" rtlCol="0" anchor="ctr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ja-JP" alt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　湿地</a:t>
            </a:r>
            <a:r>
              <a:rPr lang="ja-JP" altLang="en-US" sz="2400" b="1" dirty="0">
                <a:solidFill>
                  <a:schemeClr val="bg1"/>
                </a:solidFill>
                <a:latin typeface="Arial"/>
                <a:cs typeface="Arial"/>
              </a:rPr>
              <a:t>は生物</a:t>
            </a:r>
            <a:r>
              <a:rPr lang="ja-JP" alt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多様性の豊かな場所です</a:t>
            </a:r>
            <a:endParaRPr lang="en-US" altLang="ja-JP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86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708808" y="288171"/>
            <a:ext cx="659949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</a:t>
            </a:r>
            <a:r>
              <a:rPr lang="ja-JP" altLang="en-US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湿地の日 </a:t>
            </a:r>
            <a:r>
              <a:rPr lang="en-US" altLang="ja-JP" sz="32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32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32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32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ja-JP" altLang="en-US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651148" y="714134"/>
            <a:ext cx="6991956" cy="54511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/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28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年のテーマ：</a:t>
            </a:r>
            <a:r>
              <a:rPr lang="ja-JP" altLang="en-US" sz="28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湿地と生物多様性</a:t>
            </a:r>
            <a:endParaRPr lang="en-US" altLang="ja-JP" sz="28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lvl="0" indent="0"/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の価値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に対する認識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高め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ため、毎年、世界中で記念イベントが行われています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lvl="0" indent="0"/>
            <a:endParaRPr lang="ja-JP" altLang="en-US" sz="12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/>
            <a:r>
              <a:rPr lang="ja-JP" altLang="en-US" sz="2400" b="1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参加しましょう</a:t>
            </a:r>
            <a:endParaRPr lang="ja-JP" altLang="en-US" sz="24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lvl="0" indent="0"/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の生物多様性の重要性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に対する認識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を高める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イベントを開催しましょう</a:t>
            </a:r>
            <a:endParaRPr lang="en-US" altLang="ja-JP" sz="2400" b="1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開催するイベントを、世界湿地の日のページ（</a:t>
            </a:r>
            <a:r>
              <a:rPr lang="en-US" altLang="ja-JP" sz="2400" dirty="0" smtClean="0">
                <a:solidFill>
                  <a:srgbClr val="00585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https://www.worldwetlandsday.org</a:t>
            </a:r>
            <a:r>
              <a:rPr lang="ja-JP" altLang="en-US" sz="2400" dirty="0" smtClean="0">
                <a:solidFill>
                  <a:srgbClr val="00585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に登録しましょう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湿地の日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のページにアクセス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して、普及啓発資料を使いましょう</a:t>
            </a:r>
            <a:endParaRPr lang="en-US" altLang="ja-JP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8287" lvl="2" indent="0">
              <a:buNone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湿地や生きものについて学びましょう</a:t>
            </a:r>
            <a:endParaRPr lang="en-US" altLang="ja-JP" sz="2400" b="1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AFACE-5C2D-D64C-BD78-882BA28C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2" y="6056447"/>
            <a:ext cx="721766" cy="6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683568" y="423013"/>
            <a:ext cx="698477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ラムサール条約（湿地に関する条約）</a:t>
            </a:r>
            <a:endParaRPr lang="en-US" altLang="ja-JP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683568" y="1196752"/>
            <a:ext cx="6840760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単一の生態系に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焦点を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合わせた唯一の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国際条約</a:t>
            </a:r>
            <a:endParaRPr lang="en-US" altLang="ja-JP" sz="2400" b="1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1" indent="-187325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1971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年、イラン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のラムサール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で採択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1" indent="-18732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締約国の数：</a:t>
            </a: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171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/>
            <a:endParaRPr lang="en-US" altLang="ja-JP" sz="1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/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締約国の取組：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0" indent="-18732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国際的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に重要な湿地（ラムサール条約湿地）に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係る登録簿に、重要な湿地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0" indent="-187325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べての湿地の賢明な利用</a:t>
            </a:r>
            <a:endParaRPr lang="en-US" altLang="ja-JP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0" indent="-18732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国際的な課題への協力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2438" lvl="0" indent="-18732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ラムサール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条約湿地の数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2,300</a:t>
            </a:r>
          </a:p>
          <a:p>
            <a:pPr marL="452438" lvl="0" indent="-187325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指定された湿地の総面積：</a:t>
            </a: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249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兆ヘクタール（メキシコと同じくらいの大きさ）</a:t>
            </a:r>
            <a:endParaRPr lang="en-US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6400FA-6685-2B47-8303-94A6BAE0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370" y="2079196"/>
            <a:ext cx="1761958" cy="7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2348880"/>
            <a:ext cx="602343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kern="0" dirty="0">
                <a:solidFill>
                  <a:srgbClr val="028979"/>
                </a:solidFill>
              </a:rPr>
              <a:t>ありがとう</a:t>
            </a:r>
            <a:r>
              <a:rPr lang="ja-JP" altLang="en-US" sz="3200" kern="0" dirty="0" smtClean="0">
                <a:solidFill>
                  <a:srgbClr val="028979"/>
                </a:solidFill>
              </a:rPr>
              <a:t>ございました</a:t>
            </a:r>
            <a:endParaRPr lang="en-US" sz="3200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2780928"/>
            <a:ext cx="636617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en-US" dirty="0">
                <a:solidFill>
                  <a:srgbClr val="005851"/>
                </a:solidFill>
              </a:rPr>
              <a:t/>
            </a:r>
            <a:br>
              <a:rPr lang="en-US" dirty="0">
                <a:solidFill>
                  <a:srgbClr val="005851"/>
                </a:solidFill>
              </a:rPr>
            </a:br>
            <a:r>
              <a:rPr lang="en-US" dirty="0">
                <a:solidFill>
                  <a:srgbClr val="005851"/>
                </a:solidFill>
              </a:rPr>
              <a:t>www.worldwetlandsday.org</a:t>
            </a: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F39D1B-BEAA-CA42-AAB7-447CE0DA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1080120" cy="9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CH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99592" y="1259585"/>
            <a:ext cx="6624736" cy="2817487"/>
          </a:xfrm>
          <a:prstGeom prst="rect">
            <a:avLst/>
          </a:prstGeom>
        </p:spPr>
        <p:txBody>
          <a:bodyPr/>
          <a:lstStyle/>
          <a:p>
            <a:pPr marL="0">
              <a:spcAft>
                <a:spcPct val="0"/>
              </a:spcAft>
            </a:pPr>
            <a:r>
              <a:rPr lang="en-GB" sz="2800" kern="12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</a:p>
          <a:p>
            <a:pP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すべての生きものたちの豊かな個性とつながりのこと</a:t>
            </a:r>
            <a:endParaRPr lang="en-US" altLang="ja-JP" sz="28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17550" indent="-717550">
              <a:tabLst>
                <a:tab pos="0" algn="l"/>
              </a:tabLst>
            </a:pP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陸上、海洋その他の水界生態系およびこれらが複合した生態系</a:t>
            </a:r>
            <a:endParaRPr lang="en-US" altLang="ja-JP" sz="28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遺伝子の多様性、種の多様性、生態系の多様性という</a:t>
            </a:r>
            <a:r>
              <a:rPr lang="en-US" altLang="ja-JP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dirty="0" err="1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つの</a:t>
            </a:r>
            <a:r>
              <a:rPr lang="ja-JP" altLang="en-US" sz="28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レベルの多様性があります</a:t>
            </a:r>
            <a:endParaRPr lang="en-GB" sz="2800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71600" y="908720"/>
            <a:ext cx="64807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6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</a:t>
            </a:r>
            <a:r>
              <a:rPr lang="ja-JP" altLang="en-US" sz="36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多様性とは</a:t>
            </a:r>
            <a:endParaRPr lang="en-US" sz="36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30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971600" y="1124744"/>
            <a:ext cx="5791608" cy="3600400"/>
          </a:xfrm>
        </p:spPr>
        <p:txBody>
          <a:bodyPr/>
          <a:lstStyle/>
          <a:p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永続的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は季節的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に、水でいっぱいになるか浸水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土地のことです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内陸湿地</a:t>
            </a: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湿原、泥炭地、池</a:t>
            </a:r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、湖、川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、氾濫原、</a:t>
            </a:r>
            <a:endParaRPr lang="en-US" altLang="ja-JP" sz="2400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沼沢地、フェン（湿性自然草原）</a:t>
            </a:r>
            <a:endParaRPr lang="en-US" altLang="ja-JP" sz="2400" b="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沿岸湿地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塩性湿地</a:t>
            </a:r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、河口、マングローブ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、潟、</a:t>
            </a:r>
            <a:endParaRPr lang="en-US" altLang="ja-JP" sz="2400" b="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サンゴ</a:t>
            </a:r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礁</a:t>
            </a:r>
          </a:p>
          <a:p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人工湿地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養殖池</a:t>
            </a:r>
            <a:r>
              <a:rPr lang="ja-JP" altLang="en-US" sz="2400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、水田、貯水池、塩田</a:t>
            </a:r>
            <a:endParaRPr lang="en-GB" sz="2400" b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H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99118" y="5458957"/>
            <a:ext cx="5589106" cy="818686"/>
          </a:xfrm>
          <a:prstGeom prst="rect">
            <a:avLst/>
          </a:prstGeom>
          <a:solidFill>
            <a:srgbClr val="005851"/>
          </a:solidFill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湿地は生物多様性の豊かな場所です</a:t>
            </a:r>
            <a:endParaRPr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DD953E-DDA5-7542-B40E-27344F78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4" y="5517232"/>
            <a:ext cx="438150" cy="4762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71600" y="567029"/>
            <a:ext cx="64807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湿地とは</a:t>
            </a:r>
            <a:r>
              <a:rPr lang="en-GB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GB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25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819779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は生物</a:t>
            </a:r>
            <a:r>
              <a:rPr lang="ja-JP" altLang="en-US" sz="32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</a:t>
            </a:r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の宝庫</a:t>
            </a:r>
            <a:r>
              <a:rPr lang="en-GB" sz="3200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GB" sz="3200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700808"/>
            <a:ext cx="5918780" cy="30243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ja-JP" altLang="en-US" sz="26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世界の動植物種の</a:t>
            </a:r>
            <a:r>
              <a:rPr lang="en-US" altLang="ja-JP" sz="26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sz="26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が、湿地に生息しています</a:t>
            </a:r>
            <a:endParaRPr lang="ja-JP" altLang="en-US" sz="26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6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en-US" altLang="ja-JP" sz="26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6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万を</a:t>
            </a:r>
            <a:r>
              <a:rPr lang="ja-JP" altLang="en-US" sz="26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超える淡水</a:t>
            </a:r>
            <a:r>
              <a:rPr lang="ja-JP" altLang="en-US" sz="26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26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湿地で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</a:t>
            </a:r>
            <a:r>
              <a:rPr lang="ja-JP" altLang="en-US" sz="26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されて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</a:t>
            </a:r>
            <a:endParaRPr lang="ja-JP" altLang="en-US" sz="26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6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6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沿岸</a:t>
            </a:r>
            <a:r>
              <a:rPr lang="ja-JP" altLang="en-US" sz="26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26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は、生物多様性が最も豊かな場所です</a:t>
            </a:r>
            <a:endParaRPr lang="en-US" sz="26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2E0313-B507-5646-8F76-D891EAA4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97152"/>
            <a:ext cx="1010299" cy="10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75584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いのちあふれる湿地</a:t>
            </a:r>
            <a:endParaRPr lang="en-US" altLang="ja-JP" sz="320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971600" y="1523925"/>
            <a:ext cx="6192688" cy="41373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湿地には様々な生きものが生息しています。例えば、</a:t>
            </a:r>
            <a:endParaRPr lang="en-US" altLang="ja-JP" sz="24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既に判明している魚種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。なお、</a:t>
            </a:r>
            <a:r>
              <a:rPr lang="en-US" altLang="ja-JP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の淡水種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毎年新たに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発見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されて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絶滅の危機にある多くの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両生類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は虫類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水鳥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（渡り鳥も留鳥も）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数千の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植物種</a:t>
            </a:r>
          </a:p>
          <a:p>
            <a:pPr lvl="0">
              <a:buFont typeface="Arial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特定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の湿地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でしか見られない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固有種</a:t>
            </a:r>
            <a:endParaRPr lang="en-US" sz="24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D874C9-161A-A741-BF9C-6EE3A92C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301360"/>
            <a:ext cx="130878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60698" y="781884"/>
            <a:ext cx="6419614" cy="4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0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30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の生物多様性が重要</a:t>
            </a:r>
            <a:r>
              <a:rPr lang="ja-JP" altLang="en-US" sz="30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な理由</a:t>
            </a:r>
            <a:endParaRPr lang="en-US" sz="3000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899592" y="1414740"/>
            <a:ext cx="6624736" cy="48945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湿地は</a:t>
            </a:r>
            <a:r>
              <a:rPr lang="en-US" altLang="ja-JP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億人の</a:t>
            </a:r>
            <a:r>
              <a:rPr lang="ja-JP" altLang="en-US" sz="25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を支え、</a:t>
            </a:r>
            <a:r>
              <a:rPr lang="ja-JP" altLang="en-US" sz="25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世界の人々に食糧を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供給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しています</a:t>
            </a:r>
            <a:endParaRPr lang="en-US" altLang="ja-JP" sz="25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/>
              <a:buChar char="•"/>
            </a:pP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沼沢地の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植生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は、汚染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物質をろ過し、</a:t>
            </a:r>
            <a:r>
              <a:rPr lang="ja-JP" altLang="en-US" sz="25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を飲めるようにしています</a:t>
            </a:r>
            <a:endParaRPr lang="ja-JP" altLang="en-US" sz="25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/>
              <a:buChar char="•"/>
            </a:pP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泥炭地は地上にある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炭素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％を貯蔵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しています</a:t>
            </a:r>
            <a:endParaRPr lang="ja-JP" altLang="en-US" sz="25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/>
              <a:buChar char="•"/>
            </a:pP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マングローブ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とサンゴ礁は、高潮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、台風、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津波の際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沿岸地域を保護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lang="ja-JP" altLang="en-US" sz="25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Arial"/>
              <a:buChar char="•"/>
            </a:pP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は、毎年</a:t>
            </a:r>
            <a:r>
              <a:rPr lang="en-US" altLang="ja-JP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47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兆米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ドルに相当する「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生態</a:t>
            </a:r>
            <a:r>
              <a:rPr lang="ja-JP" altLang="en-US" sz="25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</a:t>
            </a:r>
            <a:r>
              <a:rPr lang="ja-JP" altLang="en-US" sz="25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</a:t>
            </a:r>
            <a:r>
              <a:rPr lang="ja-JP" altLang="en-US" sz="25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提供して</a:t>
            </a:r>
            <a:r>
              <a:rPr lang="ja-JP" altLang="en-US" sz="25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います（森林、砂漠、草原よりも多い額）</a:t>
            </a:r>
            <a:endParaRPr lang="en-US" sz="25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DED00-E9A2-A444-B3D6-BB5DBB5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6984" y="390928"/>
            <a:ext cx="453068" cy="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187624" y="692696"/>
            <a:ext cx="63367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人間による湿地の破壊</a:t>
            </a:r>
            <a:endParaRPr lang="en-US" altLang="ja-JP" sz="3200" dirty="0" smtClean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sz="10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</a:t>
            </a: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森林の</a:t>
            </a:r>
            <a:r>
              <a:rPr lang="en-US" altLang="ja-JP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倍の速さで失われ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これまでに、</a:t>
            </a:r>
            <a:r>
              <a:rPr lang="en-US" altLang="ja-JP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1970</a:t>
            </a:r>
            <a:r>
              <a:rPr lang="ja-JP" altLang="en-US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年代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と比べると</a:t>
            </a:r>
            <a:r>
              <a:rPr lang="en-US" altLang="ja-JP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lang="ja-JP" altLang="en-US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1700</a:t>
            </a:r>
            <a:r>
              <a:rPr lang="ja-JP" altLang="en-US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年代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にさかのぼると</a:t>
            </a:r>
            <a:r>
              <a:rPr lang="en-US" altLang="ja-JP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87</a:t>
            </a:r>
            <a:r>
              <a:rPr lang="ja-JP" altLang="en-US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の湿地が　失われました</a:t>
            </a:r>
            <a:endParaRPr lang="en-US" sz="1200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ct val="40000"/>
              </a:spcAft>
            </a:pPr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湿地の損失</a:t>
            </a:r>
            <a:r>
              <a:rPr lang="ja-JP" altLang="en-US" sz="32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2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原因</a:t>
            </a:r>
            <a:endParaRPr lang="en-US" altLang="ja-JP" dirty="0" smtClean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排水と埋立（開発や土地利用の転用）</a:t>
            </a:r>
            <a:endParaRPr lang="ja-JP" altLang="en-US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汚染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資源の取りすぎ（魚の乱獲</a:t>
            </a: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など）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外来</a:t>
            </a:r>
            <a:r>
              <a:rPr lang="ja-JP" altLang="en-US" b="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</a:t>
            </a:r>
            <a:endParaRPr lang="ja-JP" altLang="en-US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ja-JP" altLang="en-US" b="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気候変動</a:t>
            </a:r>
            <a:endParaRPr lang="en-GB" b="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en-GB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en-GB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GB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GB" kern="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6B812D-E0BC-A944-A3F1-2DD5F2DD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366" y="4894544"/>
            <a:ext cx="1129258" cy="19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755576" y="836712"/>
            <a:ext cx="68155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2800" dirty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</a:t>
            </a:r>
            <a:r>
              <a:rPr lang="ja-JP" altLang="en-US" sz="280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多様性は急速に減少しています。最も減少が激しいのは、湿地の生きものです。</a:t>
            </a:r>
            <a:endParaRPr lang="en-US" sz="28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899592" y="2099989"/>
            <a:ext cx="62646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en-US" altLang="ja-JP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1970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年から</a:t>
            </a:r>
            <a:r>
              <a:rPr lang="en-US" altLang="ja-JP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2012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年の間に、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魚類、鳥類、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乳類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、両生類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、は虫類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の個体数が</a:t>
            </a:r>
            <a:r>
              <a:rPr lang="en-US" altLang="ja-JP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58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％減少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しました</a:t>
            </a:r>
          </a:p>
          <a:p>
            <a:pPr lvl="0">
              <a:buFont typeface="Arial"/>
              <a:buChar char="•"/>
            </a:pPr>
            <a:r>
              <a:rPr lang="en-US" altLang="ja-JP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1970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年以来、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内陸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湿地に生息する種の</a:t>
            </a:r>
            <a:r>
              <a:rPr lang="en-US" altLang="ja-JP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沿岸・海洋に生息する種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が減少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しました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水鳥、淡水に依存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するほ乳類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、ウミガメ、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サンゴなど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湿地に生息する種の</a:t>
            </a:r>
            <a:r>
              <a:rPr lang="en-US" altLang="ja-JP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絶滅の危機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にさらされて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</a:t>
            </a:r>
            <a:endParaRPr lang="en-US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00F834-B1A2-6448-AFF8-66794AA5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0951">
            <a:off x="-527272" y="5343979"/>
            <a:ext cx="2696220" cy="3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70518" y="908720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ja-JP" altLang="en-US" sz="3200" kern="0" dirty="0" smtClean="0">
                <a:solidFill>
                  <a:srgbClr val="02897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これは非常事態です</a:t>
            </a:r>
            <a:endParaRPr lang="en-US" sz="3200" kern="0" dirty="0">
              <a:solidFill>
                <a:srgbClr val="02897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595933"/>
            <a:ext cx="6408712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en-US" altLang="ja-JP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万種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の動植物種が絶滅の危機にさらされています</a:t>
            </a:r>
          </a:p>
          <a:p>
            <a:pPr lvl="0">
              <a:buFont typeface="Arial"/>
              <a:buChar char="•"/>
            </a:pP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人類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の歴史のどの時点より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種の減少のスピード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は速く、しかも、加速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しています</a:t>
            </a:r>
          </a:p>
          <a:p>
            <a:pPr lvl="0">
              <a:buFont typeface="Arial"/>
              <a:buChar char="•"/>
            </a:pPr>
            <a:r>
              <a:rPr lang="ja-JP" altLang="en-US" sz="2400" b="1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気候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変動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はその傾向をさらに悪化させています</a:t>
            </a:r>
            <a:endParaRPr lang="ja-JP" alt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市民、</a:t>
            </a:r>
            <a:r>
              <a:rPr lang="en-US" altLang="ja-JP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NGO</a:t>
            </a:r>
            <a:r>
              <a:rPr lang="ja-JP" altLang="en-US" sz="2400" dirty="0" err="1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</a:t>
            </a:r>
            <a:r>
              <a:rPr lang="ja-JP" altLang="en-US" sz="2400" b="1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流れを変える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ために取り組んでいます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。しかし</a:t>
            </a:r>
            <a:r>
              <a:rPr lang="ja-JP" altLang="en-US" sz="24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4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私たちが十分な結果を出しているとは言えません</a:t>
            </a:r>
            <a:endParaRPr 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buFont typeface="Arial"/>
              <a:buChar char="•"/>
            </a:pPr>
            <a:endParaRPr lang="en-US" sz="24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en-GB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/>
            <a:endParaRPr lang="en-US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C8565B-FF90-B54A-97D6-BEB1E5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385898"/>
            <a:ext cx="2836664" cy="11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4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0</TotalTime>
  <Words>620</Words>
  <Application>Microsoft Office PowerPoint</Application>
  <PresentationFormat>画面に合わせる (4:3)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Frutiger 45 Light</vt:lpstr>
      <vt:lpstr>ＭＳ Ｐゴシック</vt:lpstr>
      <vt:lpstr>TCS Museo Sans</vt:lpstr>
      <vt:lpstr>メイリオ</vt:lpstr>
      <vt:lpstr>Arial</vt:lpstr>
      <vt:lpstr>Calibri</vt:lpstr>
      <vt:lpstr>Calibri Light</vt:lpstr>
      <vt:lpstr>Courier New</vt:lpstr>
      <vt:lpstr>Segoe UI</vt:lpstr>
      <vt:lpstr>Wingdings</vt:lpstr>
      <vt:lpstr>TCS Design</vt:lpstr>
      <vt:lpstr>Conception personnalisée</vt:lpstr>
      <vt:lpstr>1_Conception personnalisée</vt:lpstr>
      <vt:lpstr>2_Conception personnalisée</vt:lpstr>
      <vt:lpstr> 湿地の生物多様性は なぜ重要なのか？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2020-01-27T11:54:58Z</dcterms:created>
  <dcterms:modified xsi:type="dcterms:W3CDTF">2020-01-27T12:11:47Z</dcterms:modified>
</cp:coreProperties>
</file>